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97" r:id="rId3"/>
    <p:sldId id="286" r:id="rId4"/>
    <p:sldId id="298" r:id="rId5"/>
    <p:sldId id="299" r:id="rId6"/>
    <p:sldId id="300" r:id="rId7"/>
    <p:sldId id="301" r:id="rId8"/>
    <p:sldId id="292" r:id="rId9"/>
    <p:sldId id="302" r:id="rId10"/>
    <p:sldId id="303" r:id="rId11"/>
    <p:sldId id="304" r:id="rId12"/>
    <p:sldId id="285" r:id="rId13"/>
    <p:sldId id="289" r:id="rId14"/>
    <p:sldId id="305" r:id="rId15"/>
    <p:sldId id="306" r:id="rId16"/>
    <p:sldId id="295" r:id="rId17"/>
    <p:sldId id="307" r:id="rId18"/>
    <p:sldId id="308" r:id="rId19"/>
    <p:sldId id="309" r:id="rId20"/>
    <p:sldId id="291" r:id="rId21"/>
    <p:sldId id="310" r:id="rId22"/>
    <p:sldId id="296" r:id="rId23"/>
    <p:sldId id="311" r:id="rId24"/>
    <p:sldId id="312" r:id="rId25"/>
    <p:sldId id="294" r:id="rId26"/>
    <p:sldId id="315" r:id="rId27"/>
    <p:sldId id="313" r:id="rId28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1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8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09250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92096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数据 1"/>
          <p:cNvSpPr/>
          <p:nvPr/>
        </p:nvSpPr>
        <p:spPr>
          <a:xfrm>
            <a:off x="724805" y="0"/>
            <a:ext cx="6389410" cy="6877991"/>
          </a:xfrm>
          <a:prstGeom prst="roundRect">
            <a:avLst>
              <a:gd name="adj" fmla="val 0"/>
            </a:avLst>
          </a:prstGeom>
          <a:blipFill rotWithShape="1">
            <a:blip r:embed="rId2"/>
            <a:stretch>
              <a:fillRect l="-40217" r="-43155"/>
            </a:stretch>
          </a:blipFill>
          <a:ln w="12700" cap="flat" cmpd="sng">
            <a:solidFill>
              <a:schemeClr val="accent1">
                <a:shade val="50000"/>
              </a:schemeClr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849515" y="-38626"/>
            <a:ext cx="5342484" cy="693525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思源黑体 CN Light"/>
              <a:ea typeface="思源黑体 CN Ligh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-20217" y="-38627"/>
            <a:ext cx="997882" cy="695513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思源黑体 CN Light"/>
              <a:ea typeface="思源黑体 CN Ligh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l="57443"/>
          <a:stretch>
            <a:fillRect/>
          </a:stretch>
        </p:blipFill>
        <p:spPr>
          <a:xfrm>
            <a:off x="6888869" y="4832935"/>
            <a:ext cx="5342484" cy="25748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700988" y="1550108"/>
            <a:ext cx="598473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8000" dirty="0">
                <a:solidFill>
                  <a:schemeClr val="bg1"/>
                </a:solidFill>
                <a:latin typeface="FZCuHeiSongS-B-GB"/>
                <a:ea typeface="FZCuHeiSongS-B-GB"/>
              </a:rPr>
              <a:t>回溯算法与分支限界</a:t>
            </a:r>
            <a:endParaRPr lang="en-US" altLang="zh-CN" sz="8000" dirty="0">
              <a:solidFill>
                <a:schemeClr val="bg1"/>
              </a:solidFill>
              <a:latin typeface="FZCuHeiSongS-B-GB"/>
              <a:ea typeface="FZCuHeiSongS-B-GB"/>
            </a:endParaRPr>
          </a:p>
          <a:p>
            <a:pPr algn="r"/>
            <a:r>
              <a:rPr lang="en" altLang="zh-CN" sz="4000" b="0" i="0" u="none" strike="noStrike" dirty="0">
                <a:solidFill>
                  <a:schemeClr val="bg1"/>
                </a:solidFill>
                <a:effectLst/>
                <a:latin typeface="-apple-system"/>
              </a:rPr>
              <a:t>Backtracking algorithm and branching limits</a:t>
            </a:r>
          </a:p>
          <a:p>
            <a:pPr algn="r"/>
            <a:endParaRPr lang="en-US" altLang="zh-CN" sz="4000" dirty="0">
              <a:solidFill>
                <a:schemeClr val="bg1"/>
              </a:solidFill>
              <a:latin typeface="FZCuHeiSongS-B-GB"/>
              <a:ea typeface="FZCuHeiSongS-B-GB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5851633" y="4081479"/>
            <a:ext cx="997882" cy="0"/>
          </a:xfrm>
          <a:prstGeom prst="line">
            <a:avLst/>
          </a:prstGeom>
          <a:ln w="28575">
            <a:solidFill>
              <a:srgbClr val="9A0001"/>
            </a:solidFill>
            <a:prstDash val="solid"/>
            <a:miter/>
          </a:ln>
        </p:spPr>
      </p:cxnSp>
      <p:grpSp>
        <p:nvGrpSpPr>
          <p:cNvPr id="33" name="组合 32"/>
          <p:cNvGrpSpPr/>
          <p:nvPr/>
        </p:nvGrpSpPr>
        <p:grpSpPr>
          <a:xfrm>
            <a:off x="244790" y="1748533"/>
            <a:ext cx="507831" cy="3378157"/>
            <a:chOff x="381322" y="1266510"/>
            <a:chExt cx="507831" cy="3378157"/>
          </a:xfrm>
        </p:grpSpPr>
        <p:sp>
          <p:nvSpPr>
            <p:cNvPr id="34" name="文本框 33"/>
            <p:cNvSpPr txBox="1"/>
            <p:nvPr/>
          </p:nvSpPr>
          <p:spPr>
            <a:xfrm>
              <a:off x="381322" y="1266510"/>
              <a:ext cx="507831" cy="2900143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US" altLang="en-US" sz="2100">
                  <a:solidFill>
                    <a:schemeClr val="bg1"/>
                  </a:solidFill>
                  <a:latin typeface="FZCuHeiSongS-B-GB"/>
                  <a:ea typeface="FZCuHeiSongS-B-GB"/>
                </a:rPr>
                <a:t>Peking</a:t>
              </a:r>
              <a:r>
                <a:rPr lang="zh-CN" altLang="zh-CN" sz="2100">
                  <a:solidFill>
                    <a:schemeClr val="bg1"/>
                  </a:solidFill>
                  <a:latin typeface="FZCuHeiSongS-B-GB"/>
                  <a:ea typeface="FZCuHeiSongS-B-GB"/>
                </a:rPr>
                <a:t> </a:t>
              </a:r>
              <a:r>
                <a:rPr lang="en-US" altLang="en-US" sz="2100">
                  <a:solidFill>
                    <a:schemeClr val="bg1"/>
                  </a:solidFill>
                  <a:latin typeface="FZCuHeiSongS-B-GB"/>
                  <a:ea typeface="FZCuHeiSongS-B-GB"/>
                </a:rPr>
                <a:t>University</a:t>
              </a:r>
              <a:endParaRPr lang="zh-CN" altLang="zh-CN" sz="2100">
                <a:solidFill>
                  <a:schemeClr val="bg1"/>
                </a:solidFill>
                <a:latin typeface="FZCuHeiSongS-B-GB"/>
                <a:ea typeface="FZCuHeiSongS-B-GB"/>
              </a:endParaRPr>
            </a:p>
          </p:txBody>
        </p:sp>
        <p:cxnSp>
          <p:nvCxnSpPr>
            <p:cNvPr id="36" name="直接连接符 33"/>
            <p:cNvCxnSpPr/>
            <p:nvPr/>
          </p:nvCxnSpPr>
          <p:spPr>
            <a:xfrm>
              <a:off x="591504" y="3847938"/>
              <a:ext cx="0" cy="796729"/>
            </a:xfrm>
            <a:prstGeom prst="line">
              <a:avLst/>
            </a:prstGeom>
            <a:ln w="12700">
              <a:solidFill>
                <a:schemeClr val="bg1"/>
              </a:solidFill>
              <a:prstDash val="solid"/>
              <a:miter/>
            </a:ln>
          </p:spPr>
        </p:cxnSp>
      </p:grpSp>
      <p:pic>
        <p:nvPicPr>
          <p:cNvPr id="43" name="图片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9991" y="458041"/>
            <a:ext cx="1758315" cy="4953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2011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期末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8E83C9-1013-C4E4-0531-1BC19752EC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766" y="1768389"/>
            <a:ext cx="7150467" cy="332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990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2011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期末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5EEF895-8E03-FBD1-4AFF-0A5E08DA23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705" y="1614964"/>
            <a:ext cx="8566590" cy="439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973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思源黑体 CN Light"/>
              <a:ea typeface="思源黑体 CN Light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82638" y="1239655"/>
            <a:ext cx="11235392" cy="3436705"/>
          </a:xfrm>
          <a:prstGeom prst="rect">
            <a:avLst/>
          </a:prstGeom>
          <a:blipFill rotWithShape="1">
            <a:blip r:embed="rId3"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字魂105号-简雅黑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1239655"/>
            <a:ext cx="766614" cy="3436705"/>
          </a:xfrm>
          <a:prstGeom prst="rect">
            <a:avLst/>
          </a:prstGeom>
          <a:solidFill>
            <a:srgbClr val="9A0001"/>
          </a:solid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字魂105号-简雅黑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976" y="422723"/>
            <a:ext cx="1675797" cy="467802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1033481" y="4676361"/>
            <a:ext cx="2038938" cy="1883966"/>
            <a:chOff x="1209755" y="4179558"/>
            <a:chExt cx="2038938" cy="1883966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29210" cy="14465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8800" b="1" dirty="0">
                  <a:latin typeface="FZCuHeiSongS-B-GB"/>
                  <a:ea typeface="FZCuHeiSongS-B-GB"/>
                </a:rPr>
                <a:t>02</a:t>
              </a:r>
              <a:endParaRPr lang="zh-CN" altLang="zh-CN" sz="8800" b="1" dirty="0">
                <a:latin typeface="FZCuHeiSongS-B-GB"/>
                <a:ea typeface="FZCuHeiSongS-B-GB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1723549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latin typeface="FZShengShiKaiShuS-EB-GB"/>
                  <a:ea typeface="FZShengShiKaiShuS-EB-GB"/>
                </a:rPr>
                <a:t>拓展题</a:t>
              </a:r>
              <a:endParaRPr lang="zh-CN" altLang="zh-CN" sz="4000" dirty="0">
                <a:latin typeface="FZShengShiKaiShuS-EB-GB"/>
                <a:ea typeface="FZShengShiKaiShuS-EB-GB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  <a:prstDash val="solid"/>
              <a:miter/>
            </a:ln>
          </p:spPr>
        </p:cxnSp>
      </p:grpSp>
      <p:grpSp>
        <p:nvGrpSpPr>
          <p:cNvPr id="71" name="组合 70"/>
          <p:cNvGrpSpPr/>
          <p:nvPr/>
        </p:nvGrpSpPr>
        <p:grpSpPr>
          <a:xfrm>
            <a:off x="10254830" y="4962163"/>
            <a:ext cx="1528321" cy="302448"/>
            <a:chOff x="5796136" y="4189567"/>
            <a:chExt cx="1146539" cy="226895"/>
          </a:xfrm>
          <a:solidFill>
            <a:srgbClr val="9A0001"/>
          </a:solidFill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5113387"/>
            <a:ext cx="4726249" cy="0"/>
          </a:xfrm>
          <a:prstGeom prst="line">
            <a:avLst/>
          </a:prstGeom>
          <a:ln w="38100">
            <a:solidFill>
              <a:srgbClr val="9A0001"/>
            </a:solidFill>
            <a:prstDash val="solid"/>
            <a:miter/>
          </a:ln>
        </p:spPr>
      </p:cxnSp>
      <p:grpSp>
        <p:nvGrpSpPr>
          <p:cNvPr id="5" name="组合 4"/>
          <p:cNvGrpSpPr/>
          <p:nvPr/>
        </p:nvGrpSpPr>
        <p:grpSpPr>
          <a:xfrm>
            <a:off x="2649435" y="596757"/>
            <a:ext cx="1130656" cy="197719"/>
            <a:chOff x="2551974" y="630077"/>
            <a:chExt cx="697715" cy="122010"/>
          </a:xfrm>
        </p:grpSpPr>
        <p:sp>
          <p:nvSpPr>
            <p:cNvPr id="81" name="椭圆 80"/>
            <p:cNvSpPr/>
            <p:nvPr/>
          </p:nvSpPr>
          <p:spPr>
            <a:xfrm>
              <a:off x="2551974" y="630077"/>
              <a:ext cx="122010" cy="122010"/>
            </a:xfrm>
            <a:prstGeom prst="ellipse">
              <a:avLst/>
            </a:prstGeom>
            <a:solidFill>
              <a:srgbClr val="9A0000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2839826" y="630077"/>
              <a:ext cx="122010" cy="122010"/>
            </a:xfrm>
            <a:prstGeom prst="ellipse">
              <a:avLst/>
            </a:prstGeom>
            <a:solidFill>
              <a:srgbClr val="9A0000">
                <a:alpha val="6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127679" y="630077"/>
              <a:ext cx="122010" cy="122010"/>
            </a:xfrm>
            <a:prstGeom prst="ellipse">
              <a:avLst/>
            </a:prstGeom>
            <a:solidFill>
              <a:srgbClr val="9A0000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6096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皇后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2479825"/>
            <a:ext cx="9682843" cy="2125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按照国际象棋的规则，皇后可以攻击与之处在同一行或同一列或同一斜线上的棋子。</a:t>
            </a:r>
            <a:endParaRPr lang="en-US" altLang="zh-CN" b="0" i="0" dirty="0">
              <a:solidFill>
                <a:srgbClr val="262626"/>
              </a:solidFill>
              <a:effectLst/>
              <a:latin typeface="-apple-system"/>
            </a:endParaRPr>
          </a:p>
          <a:p>
            <a:pPr algn="l">
              <a:lnSpc>
                <a:spcPct val="150000"/>
              </a:lnSpc>
            </a:pP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n 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皇后问题 研究的是如何将 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n 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个皇后放置在 </a:t>
            </a:r>
            <a:r>
              <a:rPr lang="en-US" altLang="zh-CN" b="0" i="0" dirty="0" err="1">
                <a:solidFill>
                  <a:srgbClr val="262626"/>
                </a:solidFill>
                <a:effectLst/>
                <a:latin typeface="-apple-system"/>
              </a:rPr>
              <a:t>n×n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 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的棋盘上，并且使皇后彼此之间不能相互攻击。</a:t>
            </a:r>
            <a:endParaRPr lang="en-US" altLang="zh-CN" b="0" i="0" dirty="0">
              <a:solidFill>
                <a:srgbClr val="262626"/>
              </a:solidFill>
              <a:effectLst/>
              <a:latin typeface="-apple-system"/>
            </a:endParaRP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给你一个整数 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n 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，返回所有不同的 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n 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皇后问题 的解决方案。</a:t>
            </a:r>
            <a:endParaRPr lang="en-US" altLang="zh-CN" b="0" i="0" dirty="0">
              <a:solidFill>
                <a:srgbClr val="262626"/>
              </a:solidFill>
              <a:effectLst/>
              <a:latin typeface="-apple-system"/>
            </a:endParaRP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每一种解法包含一个不同的 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n 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皇后问题 的棋子放置方案，该方案中 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'Q' 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和 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'.' 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分别代表了皇后和空位。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325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解法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146641" y="2025810"/>
            <a:ext cx="9682843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1" i="0" dirty="0">
                <a:solidFill>
                  <a:srgbClr val="262626"/>
                </a:solidFill>
                <a:effectLst/>
                <a:latin typeface="-apple-system"/>
              </a:rPr>
              <a:t>基于集合的回溯</a:t>
            </a:r>
            <a:endParaRPr lang="en-US" altLang="zh-CN" b="1" i="0" dirty="0">
              <a:solidFill>
                <a:srgbClr val="262626"/>
              </a:solidFill>
              <a:effectLst/>
              <a:latin typeface="-apple-system"/>
            </a:endParaRPr>
          </a:p>
          <a:p>
            <a:pPr algn="l">
              <a:lnSpc>
                <a:spcPct val="150000"/>
              </a:lnSpc>
            </a:pPr>
            <a:endParaRPr lang="zh-CN" altLang="en-US" i="0" dirty="0">
              <a:solidFill>
                <a:srgbClr val="262626"/>
              </a:solidFill>
              <a:effectLst/>
              <a:latin typeface="-apple-system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57904BE-4FD7-4E78-A44D-D964910D3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117" y="2618714"/>
            <a:ext cx="7274379" cy="1920201"/>
          </a:xfrm>
          <a:prstGeom prst="rect">
            <a:avLst/>
          </a:prstGeom>
        </p:spPr>
      </p:pic>
      <p:pic>
        <p:nvPicPr>
          <p:cNvPr id="1026" name="Picture 2" descr="fig1">
            <a:extLst>
              <a:ext uri="{FF2B5EF4-FFF2-40B4-BE49-F238E27FC236}">
                <a16:creationId xmlns:a16="http://schemas.microsoft.com/office/drawing/2014/main" id="{7A4BB2C6-2FE8-40AC-89ED-D7B324041B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6532" y="2555114"/>
            <a:ext cx="4114800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279A3CC-7CA4-4BE6-B604-1B047F339E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0742" y="4558498"/>
            <a:ext cx="7163536" cy="50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352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解法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146641" y="2025810"/>
            <a:ext cx="9682843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1" i="0" dirty="0">
                <a:solidFill>
                  <a:srgbClr val="262626"/>
                </a:solidFill>
                <a:effectLst/>
                <a:latin typeface="-apple-system"/>
              </a:rPr>
              <a:t>基于位运算</a:t>
            </a:r>
            <a:r>
              <a:rPr lang="zh-CN" altLang="en-US" b="1" dirty="0">
                <a:solidFill>
                  <a:srgbClr val="262626"/>
                </a:solidFill>
                <a:latin typeface="-apple-system"/>
              </a:rPr>
              <a:t>优化</a:t>
            </a:r>
            <a:endParaRPr lang="en-US" altLang="zh-CN" b="1" i="0" dirty="0">
              <a:solidFill>
                <a:srgbClr val="262626"/>
              </a:solidFill>
              <a:effectLst/>
              <a:latin typeface="-apple-system"/>
            </a:endParaRPr>
          </a:p>
          <a:p>
            <a:pPr algn="l">
              <a:lnSpc>
                <a:spcPct val="150000"/>
              </a:lnSpc>
            </a:pPr>
            <a:r>
              <a:rPr lang="zh-CN" altLang="en-US" i="0" dirty="0">
                <a:solidFill>
                  <a:srgbClr val="262626"/>
                </a:solidFill>
                <a:effectLst/>
                <a:latin typeface="-apple-system"/>
              </a:rPr>
              <a:t>将之前基于集合的运算考虑用位运算进行优化，举例而言，每一个集合用一个</a:t>
            </a:r>
            <a:r>
              <a:rPr lang="en-US" altLang="zh-CN" i="0" dirty="0">
                <a:solidFill>
                  <a:srgbClr val="262626"/>
                </a:solidFill>
                <a:effectLst/>
                <a:latin typeface="-apple-system"/>
              </a:rPr>
              <a:t>n</a:t>
            </a:r>
            <a:r>
              <a:rPr lang="zh-CN" altLang="en-US" i="0" dirty="0">
                <a:solidFill>
                  <a:srgbClr val="262626"/>
                </a:solidFill>
                <a:effectLst/>
                <a:latin typeface="-apple-system"/>
              </a:rPr>
              <a:t>位的二进制数表示即可</a:t>
            </a:r>
            <a:endParaRPr lang="en-US" altLang="zh-CN" i="0" dirty="0">
              <a:solidFill>
                <a:srgbClr val="262626"/>
              </a:solidFill>
              <a:effectLst/>
              <a:latin typeface="-apple-system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262626"/>
                </a:solidFill>
                <a:latin typeface="-apple-system"/>
              </a:rPr>
              <a:t>每一个斜线</a:t>
            </a:r>
            <a:r>
              <a:rPr lang="en-US" altLang="zh-CN" dirty="0">
                <a:solidFill>
                  <a:srgbClr val="262626"/>
                </a:solidFill>
                <a:latin typeface="-apple-system"/>
              </a:rPr>
              <a:t>/</a:t>
            </a:r>
            <a:r>
              <a:rPr lang="zh-CN" altLang="en-US" dirty="0">
                <a:solidFill>
                  <a:srgbClr val="262626"/>
                </a:solidFill>
                <a:latin typeface="-apple-system"/>
              </a:rPr>
              <a:t>列用二进制的一个位表示</a:t>
            </a:r>
            <a:endParaRPr lang="zh-CN" altLang="en-US" i="0" dirty="0">
              <a:solidFill>
                <a:srgbClr val="262626"/>
              </a:solidFill>
              <a:effectLst/>
              <a:latin typeface="-apple-system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342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虫食算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1931185"/>
            <a:ext cx="9682843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dirty="0"/>
              <a:t>所谓虫食算，就是原先的算式中有一部分被虫子啃掉了，需要我们根据剩下的数字来判定被啃掉的字母。来看一个简单的例子：</a:t>
            </a:r>
          </a:p>
          <a:p>
            <a:pPr algn="l">
              <a:lnSpc>
                <a:spcPct val="150000"/>
              </a:lnSpc>
            </a:pPr>
            <a:r>
              <a:rPr lang="en-US" altLang="zh-CN" dirty="0"/>
              <a:t>43#9865#045</a:t>
            </a:r>
          </a:p>
          <a:p>
            <a:pPr algn="l">
              <a:lnSpc>
                <a:spcPct val="150000"/>
              </a:lnSpc>
            </a:pPr>
            <a:r>
              <a:rPr lang="en-US" altLang="zh-CN" dirty="0"/>
              <a:t>+  8468#6633</a:t>
            </a:r>
          </a:p>
          <a:p>
            <a:pPr algn="l">
              <a:lnSpc>
                <a:spcPct val="150000"/>
              </a:lnSpc>
            </a:pPr>
            <a:r>
              <a:rPr lang="en-US" altLang="zh-CN" dirty="0"/>
              <a:t>------------------</a:t>
            </a:r>
          </a:p>
          <a:p>
            <a:pPr algn="l">
              <a:lnSpc>
                <a:spcPct val="150000"/>
              </a:lnSpc>
            </a:pPr>
            <a:r>
              <a:rPr lang="en-US" altLang="zh-CN" dirty="0"/>
              <a:t> 44445509678</a:t>
            </a:r>
          </a:p>
          <a:p>
            <a:pPr algn="l">
              <a:lnSpc>
                <a:spcPct val="150000"/>
              </a:lnSpc>
            </a:pPr>
            <a:r>
              <a:rPr lang="zh-CN" altLang="en-US" dirty="0"/>
              <a:t>其中 </a:t>
            </a:r>
            <a:r>
              <a:rPr lang="en-US" altLang="zh-CN" dirty="0"/>
              <a:t>`#` </a:t>
            </a:r>
            <a:r>
              <a:rPr lang="zh-CN" altLang="en-US" dirty="0"/>
              <a:t>号代表被虫子啃掉的数字。根据算式，我们很容易判断：第一行的两个数字分别是 </a:t>
            </a:r>
            <a:r>
              <a:rPr lang="en-US" altLang="zh-CN" dirty="0"/>
              <a:t>5 </a:t>
            </a:r>
            <a:r>
              <a:rPr lang="zh-CN" altLang="en-US" dirty="0"/>
              <a:t>和 </a:t>
            </a:r>
            <a:r>
              <a:rPr lang="en-US" altLang="zh-CN" dirty="0"/>
              <a:t>3</a:t>
            </a:r>
            <a:r>
              <a:rPr lang="zh-CN" altLang="en-US" dirty="0"/>
              <a:t>，第二行的数字是 </a:t>
            </a:r>
            <a:r>
              <a:rPr lang="en-US" altLang="zh-CN" dirty="0"/>
              <a:t>5</a:t>
            </a:r>
            <a:r>
              <a:rPr lang="zh-CN" altLang="en-US" dirty="0"/>
              <a:t>。</a:t>
            </a:r>
          </a:p>
          <a:p>
            <a:pPr algn="l">
              <a:lnSpc>
                <a:spcPct val="150000"/>
              </a:lnSpc>
            </a:pP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56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虫食算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263EBB3-3A06-4721-A736-5B581E451539}"/>
              </a:ext>
            </a:extLst>
          </p:cNvPr>
          <p:cNvSpPr txBox="1"/>
          <p:nvPr/>
        </p:nvSpPr>
        <p:spPr>
          <a:xfrm>
            <a:off x="1214120" y="1615441"/>
            <a:ext cx="8514080" cy="4204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dirty="0"/>
              <a:t>虫子把所有的数都啃光了，我们只知道哪些数字是相同的，我们将相同的数字用相同的字母表示，不同的数字用不同的字母表示。如果这个算式是 </a:t>
            </a:r>
            <a:r>
              <a:rPr lang="en-US" altLang="zh-CN" dirty="0"/>
              <a:t>$n$ </a:t>
            </a:r>
            <a:r>
              <a:rPr lang="zh-CN" altLang="en-US" dirty="0"/>
              <a:t>进制的，我们就取英文字母表的前 </a:t>
            </a:r>
            <a:r>
              <a:rPr lang="en-US" altLang="zh-CN" dirty="0"/>
              <a:t>n</a:t>
            </a:r>
            <a:r>
              <a:rPr lang="zh-CN" altLang="en-US" dirty="0"/>
              <a:t>个大写字母来表示这个算式中的 </a:t>
            </a:r>
            <a:r>
              <a:rPr lang="en-US" altLang="zh-CN" dirty="0"/>
              <a:t>0 </a:t>
            </a:r>
            <a:r>
              <a:rPr lang="zh-CN" altLang="en-US" dirty="0"/>
              <a:t>到 </a:t>
            </a:r>
            <a:r>
              <a:rPr lang="en-US" altLang="zh-CN" dirty="0"/>
              <a:t>n – 1 </a:t>
            </a:r>
            <a:r>
              <a:rPr lang="zh-CN" altLang="en-US" dirty="0"/>
              <a:t>这 </a:t>
            </a:r>
            <a:r>
              <a:rPr lang="en-US" altLang="zh-CN" dirty="0"/>
              <a:t>n </a:t>
            </a:r>
            <a:r>
              <a:rPr lang="zh-CN" altLang="en-US" dirty="0"/>
              <a:t>个不同的数字：但是这 </a:t>
            </a:r>
            <a:r>
              <a:rPr lang="en-US" altLang="zh-CN" dirty="0"/>
              <a:t>n </a:t>
            </a:r>
            <a:r>
              <a:rPr lang="zh-CN" altLang="en-US" dirty="0"/>
              <a:t>个字母并不一定顺序地代表 </a:t>
            </a:r>
            <a:r>
              <a:rPr lang="en-US" altLang="zh-CN" dirty="0"/>
              <a:t>0 </a:t>
            </a:r>
            <a:r>
              <a:rPr lang="zh-CN" altLang="en-US" dirty="0"/>
              <a:t>到 </a:t>
            </a:r>
            <a:r>
              <a:rPr lang="en-US" altLang="zh-CN" dirty="0"/>
              <a:t>n – 1</a:t>
            </a:r>
            <a:r>
              <a:rPr lang="zh-CN" altLang="en-US" dirty="0"/>
              <a:t>。输入数据保证 </a:t>
            </a:r>
            <a:r>
              <a:rPr lang="en-US" altLang="zh-CN" dirty="0"/>
              <a:t>n </a:t>
            </a:r>
            <a:r>
              <a:rPr lang="zh-CN" altLang="en-US" dirty="0"/>
              <a:t>个字母分别至少出现一次。</a:t>
            </a:r>
            <a:endParaRPr lang="en-US" altLang="zh-CN" dirty="0"/>
          </a:p>
          <a:p>
            <a:pPr algn="l">
              <a:lnSpc>
                <a:spcPct val="150000"/>
              </a:lnSpc>
            </a:pPr>
            <a:endParaRPr lang="zh-CN" altLang="en-US" dirty="0"/>
          </a:p>
          <a:p>
            <a:pPr algn="l">
              <a:lnSpc>
                <a:spcPct val="150000"/>
              </a:lnSpc>
            </a:pPr>
            <a:r>
              <a:rPr lang="zh-CN" altLang="en-US" dirty="0"/>
              <a:t>  </a:t>
            </a:r>
            <a:r>
              <a:rPr lang="en-US" altLang="zh-CN" dirty="0"/>
              <a:t>BADC</a:t>
            </a:r>
          </a:p>
          <a:p>
            <a:pPr algn="l">
              <a:lnSpc>
                <a:spcPct val="150000"/>
              </a:lnSpc>
            </a:pPr>
            <a:r>
              <a:rPr lang="en-US" altLang="zh-CN" dirty="0"/>
              <a:t>+CBDA</a:t>
            </a:r>
          </a:p>
          <a:p>
            <a:pPr algn="l">
              <a:lnSpc>
                <a:spcPct val="150000"/>
              </a:lnSpc>
            </a:pPr>
            <a:r>
              <a:rPr lang="en-US" altLang="zh-CN" dirty="0"/>
              <a:t>----------</a:t>
            </a:r>
          </a:p>
          <a:p>
            <a:pPr algn="l">
              <a:lnSpc>
                <a:spcPct val="150000"/>
              </a:lnSpc>
            </a:pPr>
            <a:r>
              <a:rPr lang="en-US" altLang="zh-CN" dirty="0"/>
              <a:t>  DCCC</a:t>
            </a:r>
          </a:p>
        </p:txBody>
      </p:sp>
    </p:spTree>
    <p:extLst>
      <p:ext uri="{BB962C8B-B14F-4D97-AF65-F5344CB8AC3E}">
        <p14:creationId xmlns:p14="http://schemas.microsoft.com/office/powerpoint/2010/main" val="11983387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解法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135117" y="1685450"/>
            <a:ext cx="9682843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262626"/>
                </a:solidFill>
                <a:latin typeface="-apple-system"/>
              </a:rPr>
              <a:t>这题原本的做法是用高斯消元</a:t>
            </a:r>
            <a:r>
              <a:rPr lang="en-US" altLang="zh-CN" dirty="0">
                <a:solidFill>
                  <a:srgbClr val="262626"/>
                </a:solidFill>
                <a:latin typeface="-apple-system"/>
              </a:rPr>
              <a:t>+</a:t>
            </a:r>
            <a:r>
              <a:rPr lang="zh-CN" altLang="en-US" dirty="0">
                <a:solidFill>
                  <a:srgbClr val="262626"/>
                </a:solidFill>
                <a:latin typeface="-apple-system"/>
              </a:rPr>
              <a:t>优化，但是好像我看有人搜索过了。</a:t>
            </a:r>
            <a:endParaRPr lang="en-US" altLang="zh-CN" dirty="0">
              <a:solidFill>
                <a:srgbClr val="262626"/>
              </a:solidFill>
              <a:latin typeface="-apple-system"/>
            </a:endParaRPr>
          </a:p>
          <a:p>
            <a:pPr algn="l">
              <a:lnSpc>
                <a:spcPct val="150000"/>
              </a:lnSpc>
            </a:pPr>
            <a:endParaRPr lang="en-US" altLang="zh-CN" i="0" dirty="0">
              <a:solidFill>
                <a:srgbClr val="262626"/>
              </a:solidFill>
              <a:effectLst/>
              <a:latin typeface="-apple-system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0E40929-75F2-4ACE-8A63-26FFB9603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117" y="2414387"/>
            <a:ext cx="4910328" cy="40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463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解法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5500251-2314-4C01-9E23-004D1BF18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357" y="2361343"/>
            <a:ext cx="9265285" cy="302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49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思源黑体 CN Light"/>
              <a:ea typeface="思源黑体 CN Light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82638" y="1239655"/>
            <a:ext cx="11235392" cy="3436705"/>
          </a:xfrm>
          <a:prstGeom prst="rect">
            <a:avLst/>
          </a:prstGeom>
          <a:blipFill rotWithShape="1">
            <a:blip r:embed="rId3"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字魂105号-简雅黑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1239655"/>
            <a:ext cx="766614" cy="3436705"/>
          </a:xfrm>
          <a:prstGeom prst="rect">
            <a:avLst/>
          </a:prstGeom>
          <a:solidFill>
            <a:srgbClr val="9A0001"/>
          </a:solid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字魂105号-简雅黑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976" y="422723"/>
            <a:ext cx="1675797" cy="467802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1033481" y="4676361"/>
            <a:ext cx="2038938" cy="1883966"/>
            <a:chOff x="1209755" y="4179558"/>
            <a:chExt cx="2038938" cy="1883966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29210" cy="14465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8800" b="1" dirty="0">
                  <a:latin typeface="FZCuHeiSongS-B-GB"/>
                  <a:ea typeface="FZCuHeiSongS-B-GB"/>
                </a:rPr>
                <a:t>01</a:t>
              </a:r>
              <a:endParaRPr lang="zh-CN" altLang="zh-CN" sz="8800" b="1" dirty="0">
                <a:latin typeface="FZCuHeiSongS-B-GB"/>
                <a:ea typeface="FZCuHeiSongS-B-GB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1723549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latin typeface="FZShengShiKaiShuS-EB-GB"/>
                  <a:ea typeface="FZShengShiKaiShuS-EB-GB"/>
                </a:rPr>
                <a:t>往年题</a:t>
              </a:r>
              <a:endParaRPr lang="zh-CN" altLang="zh-CN" sz="4000" dirty="0">
                <a:latin typeface="FZShengShiKaiShuS-EB-GB"/>
                <a:ea typeface="FZShengShiKaiShuS-EB-GB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  <a:prstDash val="solid"/>
              <a:miter/>
            </a:ln>
          </p:spPr>
        </p:cxnSp>
      </p:grpSp>
      <p:grpSp>
        <p:nvGrpSpPr>
          <p:cNvPr id="71" name="组合 70"/>
          <p:cNvGrpSpPr/>
          <p:nvPr/>
        </p:nvGrpSpPr>
        <p:grpSpPr>
          <a:xfrm>
            <a:off x="10254830" y="4962163"/>
            <a:ext cx="1528321" cy="302448"/>
            <a:chOff x="5796136" y="4189567"/>
            <a:chExt cx="1146539" cy="226895"/>
          </a:xfrm>
          <a:solidFill>
            <a:srgbClr val="9A0001"/>
          </a:solidFill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5113387"/>
            <a:ext cx="4726249" cy="0"/>
          </a:xfrm>
          <a:prstGeom prst="line">
            <a:avLst/>
          </a:prstGeom>
          <a:ln w="38100">
            <a:solidFill>
              <a:srgbClr val="9A0001"/>
            </a:solidFill>
            <a:prstDash val="solid"/>
            <a:miter/>
          </a:ln>
        </p:spPr>
      </p:cxnSp>
      <p:grpSp>
        <p:nvGrpSpPr>
          <p:cNvPr id="5" name="组合 4"/>
          <p:cNvGrpSpPr/>
          <p:nvPr/>
        </p:nvGrpSpPr>
        <p:grpSpPr>
          <a:xfrm>
            <a:off x="2649435" y="596757"/>
            <a:ext cx="1130656" cy="197719"/>
            <a:chOff x="2551974" y="630077"/>
            <a:chExt cx="697715" cy="122010"/>
          </a:xfrm>
        </p:grpSpPr>
        <p:sp>
          <p:nvSpPr>
            <p:cNvPr id="81" name="椭圆 80"/>
            <p:cNvSpPr/>
            <p:nvPr/>
          </p:nvSpPr>
          <p:spPr>
            <a:xfrm>
              <a:off x="2551974" y="630077"/>
              <a:ext cx="122010" cy="122010"/>
            </a:xfrm>
            <a:prstGeom prst="ellipse">
              <a:avLst/>
            </a:prstGeom>
            <a:solidFill>
              <a:srgbClr val="9A0000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2839826" y="630077"/>
              <a:ext cx="122010" cy="122010"/>
            </a:xfrm>
            <a:prstGeom prst="ellipse">
              <a:avLst/>
            </a:prstGeom>
            <a:solidFill>
              <a:srgbClr val="9A0000">
                <a:alpha val="6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127679" y="630077"/>
              <a:ext cx="122010" cy="122010"/>
            </a:xfrm>
            <a:prstGeom prst="ellipse">
              <a:avLst/>
            </a:prstGeom>
            <a:solidFill>
              <a:srgbClr val="9A0000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斗地主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8224A2D-ADC1-4AE2-B15E-F4CE8B498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110" y="1386840"/>
            <a:ext cx="4586580" cy="4879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79A9DDA-0F84-4D29-A3E7-851C8A33D032}"/>
              </a:ext>
            </a:extLst>
          </p:cNvPr>
          <p:cNvSpPr txBox="1"/>
          <p:nvPr/>
        </p:nvSpPr>
        <p:spPr>
          <a:xfrm>
            <a:off x="6238240" y="2828835"/>
            <a:ext cx="40030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effectLst/>
                <a:latin typeface="-apple-system"/>
              </a:rPr>
              <a:t>现在，牛牛只想知道，对于自己的若干组手牌，分别最少需要多少次出牌可以将它们打光。请你帮他解决这个问题。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10395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解法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69C45804-253D-4B47-93BE-097AE60D3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63" b="89693" l="625" r="94375">
                        <a14:foregroundMark x1="2250" y1="29386" x2="2500" y2="49342"/>
                        <a14:foregroundMark x1="2500" y1="49342" x2="10250" y2="69518"/>
                        <a14:foregroundMark x1="10250" y1="69518" x2="24250" y2="86184"/>
                        <a14:foregroundMark x1="24250" y1="86184" x2="64750" y2="95614"/>
                        <a14:foregroundMark x1="64750" y1="95614" x2="99000" y2="88816"/>
                        <a14:foregroundMark x1="99000" y1="88816" x2="91000" y2="22149"/>
                        <a14:foregroundMark x1="91000" y1="22149" x2="78500" y2="8333"/>
                        <a14:foregroundMark x1="78500" y1="8333" x2="40625" y2="2193"/>
                        <a14:foregroundMark x1="40625" y1="2193" x2="13750" y2="10088"/>
                        <a14:foregroundMark x1="13750" y1="10088" x2="1625" y2="26974"/>
                        <a14:foregroundMark x1="1625" y1="26974" x2="625" y2="32237"/>
                        <a14:foregroundMark x1="8750" y1="37719" x2="25375" y2="74781"/>
                        <a14:foregroundMark x1="25375" y1="74781" x2="73625" y2="84868"/>
                        <a14:foregroundMark x1="73625" y1="84868" x2="80250" y2="51974"/>
                        <a14:foregroundMark x1="80250" y1="51974" x2="40750" y2="28289"/>
                        <a14:foregroundMark x1="40750" y1="28289" x2="48750" y2="31579"/>
                        <a14:foregroundMark x1="48750" y1="31579" x2="59375" y2="48465"/>
                        <a14:foregroundMark x1="59375" y1="48465" x2="41625" y2="12281"/>
                        <a14:foregroundMark x1="41625" y1="12281" x2="59625" y2="35526"/>
                        <a14:foregroundMark x1="59625" y1="35526" x2="83625" y2="42982"/>
                        <a14:foregroundMark x1="83625" y1="42982" x2="65125" y2="27193"/>
                        <a14:foregroundMark x1="65125" y1="27193" x2="34125" y2="21491"/>
                        <a14:foregroundMark x1="34125" y1="21491" x2="47250" y2="24342"/>
                        <a14:foregroundMark x1="47250" y1="24342" x2="54125" y2="41667"/>
                        <a14:foregroundMark x1="54125" y1="41667" x2="68875" y2="53947"/>
                        <a14:foregroundMark x1="68875" y1="53947" x2="78125" y2="42763"/>
                        <a14:foregroundMark x1="78125" y1="42763" x2="68500" y2="62939"/>
                        <a14:foregroundMark x1="68500" y1="62939" x2="81625" y2="71711"/>
                        <a14:foregroundMark x1="81625" y1="71711" x2="55000" y2="59649"/>
                        <a14:foregroundMark x1="55000" y1="59649" x2="55625" y2="53728"/>
                        <a14:foregroundMark x1="44875" y1="73026" x2="33500" y2="50877"/>
                        <a14:foregroundMark x1="33500" y1="50877" x2="32125" y2="33333"/>
                        <a14:foregroundMark x1="32125" y1="33333" x2="43000" y2="48246"/>
                        <a14:foregroundMark x1="43000" y1="48246" x2="29625" y2="33553"/>
                        <a14:foregroundMark x1="29625" y1="33553" x2="40125" y2="48904"/>
                        <a14:foregroundMark x1="23750" y1="41228" x2="27000" y2="29825"/>
                        <a14:foregroundMark x1="27000" y1="29825" x2="24875" y2="17105"/>
                        <a14:foregroundMark x1="54250" y1="9430" x2="40250" y2="12061"/>
                        <a14:foregroundMark x1="88750" y1="82237" x2="88000" y2="82456"/>
                        <a14:foregroundMark x1="94375" y1="77193" x2="93375" y2="79605"/>
                        <a14:foregroundMark x1="43250" y1="5263" x2="40250" y2="5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960" y="1766971"/>
            <a:ext cx="7620000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A6E6ECE-2BB0-4940-A41A-75404828F31B}"/>
              </a:ext>
            </a:extLst>
          </p:cNvPr>
          <p:cNvSpPr txBox="1"/>
          <p:nvPr/>
        </p:nvSpPr>
        <p:spPr>
          <a:xfrm>
            <a:off x="1330960" y="1338915"/>
            <a:ext cx="5609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这道题的核心是注意搜索不同情况的顺序</a:t>
            </a:r>
            <a:r>
              <a:rPr lang="en-US" altLang="zh-CN" dirty="0"/>
              <a:t>+</a:t>
            </a:r>
            <a:r>
              <a:rPr lang="zh-CN" altLang="en-US" dirty="0"/>
              <a:t>最优性剪枝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33F8AF6-8F73-4086-BEE9-5F54B1849704}"/>
              </a:ext>
            </a:extLst>
          </p:cNvPr>
          <p:cNvSpPr txBox="1"/>
          <p:nvPr/>
        </p:nvSpPr>
        <p:spPr>
          <a:xfrm>
            <a:off x="1330960" y="5741039"/>
            <a:ext cx="872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按照上图的顺序进行搜索，在搜索到当前结果不可能比历史结果更优秀时，立即回溯</a:t>
            </a:r>
          </a:p>
        </p:txBody>
      </p:sp>
    </p:spTree>
    <p:extLst>
      <p:ext uri="{BB962C8B-B14F-4D97-AF65-F5344CB8AC3E}">
        <p14:creationId xmlns:p14="http://schemas.microsoft.com/office/powerpoint/2010/main" val="1169119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靶形数独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28BBDB2-ED04-4F22-AF74-32AD8F134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040" y="1201367"/>
            <a:ext cx="9345930" cy="547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393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靶形数独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378108-1BA4-4C4C-8568-86B49BDA2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117" y="1272053"/>
            <a:ext cx="9620250" cy="550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4963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解法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BE55E2A-C7B1-4B19-B80A-85BE5904F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320" y="1429016"/>
            <a:ext cx="9033827" cy="4733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0359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思源黑体 CN Light"/>
              <a:ea typeface="思源黑体 CN Light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82638" y="1239655"/>
            <a:ext cx="11235392" cy="3436705"/>
          </a:xfrm>
          <a:prstGeom prst="rect">
            <a:avLst/>
          </a:prstGeom>
          <a:blipFill rotWithShape="1">
            <a:blip r:embed="rId3"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字魂105号-简雅黑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1239655"/>
            <a:ext cx="766614" cy="3436705"/>
          </a:xfrm>
          <a:prstGeom prst="rect">
            <a:avLst/>
          </a:prstGeom>
          <a:solidFill>
            <a:srgbClr val="9A0001"/>
          </a:solid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字魂105号-简雅黑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976" y="422723"/>
            <a:ext cx="1675797" cy="467802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1033481" y="4676361"/>
            <a:ext cx="3577821" cy="1883966"/>
            <a:chOff x="1209755" y="4179558"/>
            <a:chExt cx="3577821" cy="1883966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29210" cy="14465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8800" b="1" dirty="0">
                  <a:latin typeface="FZCuHeiSongS-B-GB"/>
                  <a:ea typeface="FZCuHeiSongS-B-GB"/>
                </a:rPr>
                <a:t>0</a:t>
              </a:r>
              <a:r>
                <a:rPr lang="en-US" altLang="zh-CN" sz="8800" b="1" dirty="0">
                  <a:latin typeface="FZCuHeiSongS-B-GB"/>
                  <a:ea typeface="FZCuHeiSongS-B-GB"/>
                </a:rPr>
                <a:t>3</a:t>
              </a:r>
              <a:endParaRPr lang="zh-CN" altLang="zh-CN" sz="8800" b="1" dirty="0">
                <a:latin typeface="FZCuHeiSongS-B-GB"/>
                <a:ea typeface="FZCuHeiSongS-B-GB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3262432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latin typeface="FZShengShiKaiShuS-EB-GB"/>
                  <a:ea typeface="FZShengShiKaiShuS-EB-GB"/>
                </a:rPr>
                <a:t>分支限界补充</a:t>
              </a:r>
              <a:endParaRPr lang="zh-CN" altLang="zh-CN" sz="4000" dirty="0">
                <a:latin typeface="FZShengShiKaiShuS-EB-GB"/>
                <a:ea typeface="FZShengShiKaiShuS-EB-GB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  <a:prstDash val="solid"/>
              <a:miter/>
            </a:ln>
          </p:spPr>
        </p:cxnSp>
      </p:grpSp>
      <p:grpSp>
        <p:nvGrpSpPr>
          <p:cNvPr id="71" name="组合 70"/>
          <p:cNvGrpSpPr/>
          <p:nvPr/>
        </p:nvGrpSpPr>
        <p:grpSpPr>
          <a:xfrm>
            <a:off x="10254830" y="4962163"/>
            <a:ext cx="1528321" cy="302448"/>
            <a:chOff x="5796136" y="4189567"/>
            <a:chExt cx="1146539" cy="226895"/>
          </a:xfrm>
          <a:solidFill>
            <a:srgbClr val="9A0001"/>
          </a:solidFill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5113387"/>
            <a:ext cx="4726249" cy="0"/>
          </a:xfrm>
          <a:prstGeom prst="line">
            <a:avLst/>
          </a:prstGeom>
          <a:ln w="38100">
            <a:solidFill>
              <a:srgbClr val="9A0001"/>
            </a:solidFill>
            <a:prstDash val="solid"/>
            <a:miter/>
          </a:ln>
        </p:spPr>
      </p:cxnSp>
      <p:grpSp>
        <p:nvGrpSpPr>
          <p:cNvPr id="5" name="组合 4"/>
          <p:cNvGrpSpPr/>
          <p:nvPr/>
        </p:nvGrpSpPr>
        <p:grpSpPr>
          <a:xfrm>
            <a:off x="2649435" y="596757"/>
            <a:ext cx="1130656" cy="197719"/>
            <a:chOff x="2551974" y="630077"/>
            <a:chExt cx="697715" cy="122010"/>
          </a:xfrm>
        </p:grpSpPr>
        <p:sp>
          <p:nvSpPr>
            <p:cNvPr id="81" name="椭圆 80"/>
            <p:cNvSpPr/>
            <p:nvPr/>
          </p:nvSpPr>
          <p:spPr>
            <a:xfrm>
              <a:off x="2551974" y="630077"/>
              <a:ext cx="122010" cy="122010"/>
            </a:xfrm>
            <a:prstGeom prst="ellipse">
              <a:avLst/>
            </a:prstGeom>
            <a:solidFill>
              <a:srgbClr val="9A0000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2839826" y="630077"/>
              <a:ext cx="122010" cy="122010"/>
            </a:xfrm>
            <a:prstGeom prst="ellipse">
              <a:avLst/>
            </a:prstGeom>
            <a:solidFill>
              <a:srgbClr val="9A0000">
                <a:alpha val="6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127679" y="630077"/>
              <a:ext cx="122010" cy="122010"/>
            </a:xfrm>
            <a:prstGeom prst="ellipse">
              <a:avLst/>
            </a:prstGeom>
            <a:solidFill>
              <a:srgbClr val="9A0000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76524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6" y="508869"/>
            <a:ext cx="5677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应用：混合整数线性规划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F9A410C-29B3-46F0-A25B-AC9B10574A2A}"/>
              </a:ext>
            </a:extLst>
          </p:cNvPr>
          <p:cNvSpPr txBox="1"/>
          <p:nvPr/>
        </p:nvSpPr>
        <p:spPr>
          <a:xfrm>
            <a:off x="1135116" y="1798320"/>
            <a:ext cx="1011046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dirty="0"/>
          </a:p>
          <a:p>
            <a:r>
              <a:rPr lang="zh-CN" altLang="en-US" dirty="0"/>
              <a:t>定义：</a:t>
            </a:r>
            <a:r>
              <a:rPr lang="zh-CN" altLang="en-US" b="0" i="0" dirty="0">
                <a:solidFill>
                  <a:srgbClr val="202124"/>
                </a:solidFill>
                <a:effectLst/>
                <a:latin typeface="Google Sans"/>
              </a:rPr>
              <a:t>整数线性规划，指</a:t>
            </a:r>
            <a:r>
              <a:rPr lang="zh-CN" altLang="en-US" b="0" i="0" dirty="0">
                <a:solidFill>
                  <a:srgbClr val="040C28"/>
                </a:solidFill>
                <a:effectLst/>
                <a:latin typeface="Google Sans"/>
              </a:rPr>
              <a:t>目标函数和约束条件均为线性，部分决策变量限制为整数的数学规划问题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步骤：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从当前线性规划问题，求出一个可行解。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这个可行解如果需要为整数的变量已经是整数，则结束，并回溯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否则找到不满足整数要求的变量，例如</a:t>
            </a:r>
            <a:r>
              <a:rPr lang="en-US" altLang="zh-CN" dirty="0"/>
              <a:t>x=0.5</a:t>
            </a:r>
            <a:r>
              <a:rPr lang="zh-CN" altLang="en-US" dirty="0"/>
              <a:t>，则分别加入条件</a:t>
            </a:r>
            <a:r>
              <a:rPr lang="en-US" altLang="zh-CN" dirty="0"/>
              <a:t>x&lt;=0</a:t>
            </a:r>
            <a:r>
              <a:rPr lang="zh-CN" altLang="en-US" dirty="0"/>
              <a:t>和</a:t>
            </a:r>
            <a:r>
              <a:rPr lang="en-US" altLang="zh-CN" dirty="0"/>
              <a:t>x&gt;=1</a:t>
            </a:r>
            <a:r>
              <a:rPr lang="zh-CN" altLang="en-US" dirty="0"/>
              <a:t>后分别进行求解</a:t>
            </a:r>
            <a:endParaRPr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4F1E24C-B72F-409B-B677-8733CC9AA63C}"/>
              </a:ext>
            </a:extLst>
          </p:cNvPr>
          <p:cNvSpPr txBox="1"/>
          <p:nvPr/>
        </p:nvSpPr>
        <p:spPr>
          <a:xfrm>
            <a:off x="1135116" y="3894974"/>
            <a:ext cx="5464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以上述变量为例，最坏情况下会加入条件</a:t>
            </a:r>
            <a:r>
              <a:rPr lang="en-US" altLang="zh-CN" dirty="0"/>
              <a:t>x&gt;=0</a:t>
            </a:r>
            <a:r>
              <a:rPr lang="zh-CN" altLang="en-US" dirty="0"/>
              <a:t>和</a:t>
            </a:r>
            <a:r>
              <a:rPr lang="en-US" altLang="zh-CN" dirty="0"/>
              <a:t>x&lt;=0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8D1F733-E02C-4A76-9C0A-0FFA7528170C}"/>
              </a:ext>
            </a:extLst>
          </p:cNvPr>
          <p:cNvSpPr txBox="1"/>
          <p:nvPr/>
        </p:nvSpPr>
        <p:spPr>
          <a:xfrm>
            <a:off x="1135116" y="4356723"/>
            <a:ext cx="42242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剪枝：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问题是不可满足的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松弛问题的最优解比当前最优解更差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34663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6" y="508869"/>
            <a:ext cx="5677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应用：混合整数线性规划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9BDC2D4-1782-47EE-9581-D4800426F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4836" y="1982152"/>
            <a:ext cx="3362325" cy="246697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AE9FE09-78D7-4CA6-9D9E-EBD3B9116B8A}"/>
              </a:ext>
            </a:extLst>
          </p:cNvPr>
          <p:cNvSpPr txBox="1"/>
          <p:nvPr/>
        </p:nvSpPr>
        <p:spPr>
          <a:xfrm>
            <a:off x="4272422" y="4319253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Obj=36.6667, x=7.7778, y=0, z=4.444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1376C6A-A334-447D-A014-88D62B0D2E59}"/>
              </a:ext>
            </a:extLst>
          </p:cNvPr>
          <p:cNvSpPr txBox="1"/>
          <p:nvPr/>
        </p:nvSpPr>
        <p:spPr>
          <a:xfrm>
            <a:off x="3349092" y="4675914"/>
            <a:ext cx="54938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将原问题加入限制，划分成两个不同的线性规划问题</a:t>
            </a:r>
            <a:endParaRPr lang="en-US" altLang="zh-CN" dirty="0"/>
          </a:p>
          <a:p>
            <a:pPr algn="ctr"/>
            <a:r>
              <a:rPr lang="zh-CN" altLang="en-US" dirty="0"/>
              <a:t>其中一个加入</a:t>
            </a:r>
            <a:r>
              <a:rPr lang="en-US" altLang="zh-CN" dirty="0"/>
              <a:t>x&lt;=7</a:t>
            </a:r>
            <a:r>
              <a:rPr lang="zh-CN" altLang="en-US" dirty="0"/>
              <a:t>，另一个加入</a:t>
            </a:r>
            <a:r>
              <a:rPr lang="en-US" altLang="zh-CN" dirty="0"/>
              <a:t>x&gt;=8</a:t>
            </a:r>
          </a:p>
          <a:p>
            <a:pPr algn="ctr"/>
            <a:r>
              <a:rPr lang="zh-CN" altLang="en-US" dirty="0"/>
              <a:t>然后递归求解</a:t>
            </a:r>
            <a:endParaRPr lang="en-US" altLang="zh-CN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1B4CA0-6DAB-4089-8752-9A125A6E4F2D}"/>
              </a:ext>
            </a:extLst>
          </p:cNvPr>
          <p:cNvSpPr txBox="1"/>
          <p:nvPr/>
        </p:nvSpPr>
        <p:spPr>
          <a:xfrm>
            <a:off x="5465799" y="179748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一个例子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20028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2015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期中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2157608"/>
            <a:ext cx="9682843" cy="2799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某会展中心有</a:t>
            </a:r>
            <a:r>
              <a:rPr lang="en-US" altLang="zh-CN" sz="24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m</a:t>
            </a:r>
            <a:r>
              <a:rPr lang="zh-CN" altLang="en-US" sz="24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行</a:t>
            </a:r>
            <a:r>
              <a:rPr lang="en-US" altLang="zh-CN" sz="24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</a:t>
            </a:r>
            <a:r>
              <a:rPr lang="zh-CN" altLang="en-US" sz="24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列会议室阵列，每间会议室为边长为</a:t>
            </a:r>
            <a:r>
              <a:rPr lang="en-US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10</a:t>
            </a:r>
            <a:r>
              <a:rPr lang="zh-CN" altLang="en-US" sz="24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米的正方形，现在要在会议室中设置无线路由器，假设只能在会议室的中心位置放置路由器，每个路由器的信号覆盖范围是一个半径为</a:t>
            </a:r>
            <a:r>
              <a:rPr lang="en-US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25</a:t>
            </a:r>
            <a:r>
              <a:rPr lang="zh-CN" altLang="en-US" sz="24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米的圆形，请问如何设计路由器的位置，使得所有的会议室的中心点都有信号并使得路由器个数最少。</a:t>
            </a:r>
            <a:endParaRPr lang="zh-CN" altLang="en-US" sz="2400" b="0" i="0" dirty="0">
              <a:solidFill>
                <a:srgbClr val="262626"/>
              </a:solidFill>
              <a:effectLst/>
              <a:latin typeface="-apple-system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538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2015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期中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1838015"/>
            <a:ext cx="968284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解向量为</a:t>
            </a:r>
            <a:r>
              <a:rPr lang="en-US" altLang="zh-CN" sz="2400" b="0" i="0" u="none" strike="noStrike" baseline="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mn</a:t>
            </a:r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维</a:t>
            </a:r>
            <a:r>
              <a:rPr lang="en-US" altLang="zh-CN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&lt;x_11,x_12,…,</a:t>
            </a:r>
            <a:r>
              <a:rPr lang="en-US" altLang="zh-CN" sz="2400" b="0" i="0" u="none" strike="noStrike" baseline="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x_mn</a:t>
            </a:r>
            <a:r>
              <a:rPr lang="en-US" altLang="zh-CN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&gt;, </a:t>
            </a:r>
            <a:r>
              <a:rPr lang="en-US" altLang="zh-CN" sz="2400" b="0" i="0" u="none" strike="noStrike" baseline="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x_ij</a:t>
            </a:r>
            <a:r>
              <a:rPr lang="en-US" altLang="zh-CN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=1</a:t>
            </a:r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表示会议室</a:t>
            </a:r>
            <a:r>
              <a:rPr lang="en-US" altLang="zh-CN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2400" b="0" i="0" u="none" strike="noStrike" baseline="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i,j</a:t>
            </a:r>
            <a:r>
              <a:rPr lang="en-US" altLang="zh-CN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放置路由器，</a:t>
            </a:r>
            <a:r>
              <a:rPr lang="en-US" altLang="zh-CN" sz="2400" b="0" i="0" u="none" strike="noStrike" baseline="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x_ij</a:t>
            </a:r>
            <a:r>
              <a:rPr lang="en-US" altLang="zh-CN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=0</a:t>
            </a:r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表示不放。这样搜索树为</a:t>
            </a:r>
            <a:r>
              <a:rPr lang="en-US" altLang="zh-CN" sz="2400" b="0" i="0" u="none" strike="noStrike" baseline="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mn</a:t>
            </a:r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层。</a:t>
            </a:r>
            <a:endParaRPr lang="en-US" altLang="zh-CN" sz="2400" b="0" i="0" u="none" strike="noStrike" baseline="0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sz="2400" b="0" i="0" u="none" strike="noStrike" baseline="0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初始令所有的会议室都放置路由器，算法从会议室（</a:t>
            </a:r>
            <a:r>
              <a:rPr lang="en-US" altLang="zh-CN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1,1</a:t>
            </a:r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）开始，左子树表示拿走（</a:t>
            </a:r>
            <a:r>
              <a:rPr lang="en-US" altLang="zh-CN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）会议室的路由器，右子树表示保留。这样可证明满足多米诺性质。在进入左子树时要检查是否有会议室未被覆盖，若有则停止搜索该分支。</a:t>
            </a:r>
            <a:endParaRPr lang="en-US" altLang="zh-CN" sz="2400" b="0" i="0" u="none" strike="noStrike" baseline="0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sz="2400" b="0" i="0" u="none" strike="noStrike" baseline="0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检查涉及的会议室个数为常数个，每个涉及的会议室只需要寻找能否在</a:t>
            </a:r>
            <a:r>
              <a:rPr lang="en-US" altLang="zh-CN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25</a:t>
            </a:r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米之内找到路由器，这个也是常数时间。所以总的时间复杂度最坏情况为</a:t>
            </a:r>
            <a:r>
              <a:rPr lang="en-US" altLang="zh-CN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O(2^mn)</a:t>
            </a:r>
            <a:r>
              <a:rPr lang="zh-CN" altLang="en-US" sz="2400" b="0" i="0" u="none" strike="noStrike" baseline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2400" b="0" i="0" dirty="0">
              <a:solidFill>
                <a:srgbClr val="262626"/>
              </a:solidFill>
              <a:effectLst/>
              <a:latin typeface="-apple-system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720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2012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期末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2157608"/>
            <a:ext cx="9682843" cy="129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.."/>
              </a:rPr>
              <a:t>对于巡回售货员问题（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TSP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.."/>
              </a:rPr>
              <a:t>）：给定</a:t>
            </a:r>
            <a:r>
              <a:rPr lang="en-US" altLang="zh-CN" sz="18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n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.."/>
              </a:rPr>
              <a:t>个城市集合</a:t>
            </a:r>
            <a:r>
              <a:rPr lang="en-US" altLang="zh-CN" sz="18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={</a:t>
            </a:r>
            <a:r>
              <a:rPr lang="en-US" altLang="zh-CN" sz="18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1, </a:t>
            </a:r>
            <a:r>
              <a:rPr lang="en-US" altLang="zh-CN" sz="18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2, 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宋体e眠副浡渀."/>
              </a:rPr>
              <a:t>…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CN" sz="1800" b="0" i="1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cn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}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.."/>
              </a:rPr>
              <a:t>，从一个城市到另一个城市的距离</a:t>
            </a:r>
            <a:r>
              <a:rPr lang="en-US" altLang="zh-CN" sz="1800" b="0" i="1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dij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.."/>
              </a:rPr>
              <a:t>为正整数，求一条最短且每个城市恰好经过一次的巡回路线。请给出采用分支限界的回溯算法求解该问题时，结点代价函数如何设计？ </a:t>
            </a:r>
            <a:endParaRPr lang="zh-CN" altLang="en-US" sz="2400" b="0" i="0" dirty="0">
              <a:solidFill>
                <a:srgbClr val="262626"/>
              </a:solidFill>
              <a:effectLst/>
              <a:latin typeface="-apple-system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1412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2012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期末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B8BCF0-9255-145F-B7EA-2172A84D24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616" y="1873170"/>
            <a:ext cx="8134768" cy="311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75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2017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期中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209F71-8F73-35CC-6874-8941CDB90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991" y="2368495"/>
            <a:ext cx="9100018" cy="212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940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2017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期中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B5BD1E7-282D-814F-F6A7-5E574001D26F}"/>
                  </a:ext>
                </a:extLst>
              </p:cNvPr>
              <p:cNvSpPr txBox="1"/>
              <p:nvPr/>
            </p:nvSpPr>
            <p:spPr>
              <a:xfrm>
                <a:off x="1254578" y="2157608"/>
                <a:ext cx="9682843" cy="33590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rgbClr val="262626"/>
                    </a:solidFill>
                    <a:latin typeface="-apple-system"/>
                  </a:rPr>
                  <a:t>把城市关系抽象成一个无向图模型。解向量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262626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400" b="0" i="1" smtClean="0">
                        <a:solidFill>
                          <a:srgbClr val="262626"/>
                        </a:solidFill>
                        <a:latin typeface="Cambria Math" panose="02040503050406030204" pitchFamily="18" charset="0"/>
                      </a:rPr>
                      <m:t>=(</m:t>
                    </m:r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26262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262626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262626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262626"/>
                        </a:solidFill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26262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262626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262626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262626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400" b="0" i="0" dirty="0">
                    <a:solidFill>
                      <a:srgbClr val="262626"/>
                    </a:solidFill>
                    <a:effectLst/>
                    <a:latin typeface="-apple-system"/>
                  </a:rPr>
                  <a:t> 表示将城市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262626"/>
                        </a:solidFill>
                        <a:effectLst/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2400" b="0" i="0" dirty="0">
                    <a:solidFill>
                      <a:srgbClr val="262626"/>
                    </a:solidFill>
                    <a:effectLst/>
                    <a:latin typeface="-apple-system"/>
                  </a:rPr>
                  <a:t>染成颜色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262626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262626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262626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400" b="0" i="0" dirty="0">
                    <a:solidFill>
                      <a:srgbClr val="262626"/>
                    </a:solidFill>
                    <a:effectLst/>
                    <a:latin typeface="-apple-system"/>
                  </a:rPr>
                  <a:t>，且相邻的城市颜色两两不同。</a:t>
                </a:r>
                <a:endParaRPr lang="en-US" altLang="zh-CN" sz="2400" b="0" i="0" dirty="0">
                  <a:solidFill>
                    <a:srgbClr val="262626"/>
                  </a:solidFill>
                  <a:effectLst/>
                  <a:latin typeface="-apple-system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rgbClr val="262626"/>
                    </a:solidFill>
                    <a:latin typeface="-apple-system"/>
                  </a:rPr>
                  <a:t>每次对一个新城市枚举对其使用哪种颜色。要么使用一种已被使用的颜色，并检查所有与其相邻的城市，看颜色是否相同。要么使用一种新的颜色。</a:t>
                </a:r>
                <a:endParaRPr lang="en-US" altLang="zh-CN" sz="2400" dirty="0">
                  <a:solidFill>
                    <a:srgbClr val="262626"/>
                  </a:solidFill>
                  <a:latin typeface="-apple-system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2400" b="0" i="0" dirty="0">
                    <a:solidFill>
                      <a:srgbClr val="262626"/>
                    </a:solidFill>
                    <a:effectLst/>
                    <a:latin typeface="-apple-system"/>
                  </a:rPr>
                  <a:t>时间</a:t>
                </a:r>
                <a:r>
                  <a:rPr lang="zh-CN" altLang="en-US" sz="2400" dirty="0">
                    <a:solidFill>
                      <a:srgbClr val="262626"/>
                    </a:solidFill>
                    <a:latin typeface="-apple-system"/>
                  </a:rPr>
                  <a:t>复杂度为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262626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sz="2400" b="0" i="1" smtClean="0">
                        <a:solidFill>
                          <a:srgbClr val="262626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 b="0" i="1" smtClean="0">
                        <a:solidFill>
                          <a:srgbClr val="262626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400" b="0" i="1" smtClean="0">
                        <a:solidFill>
                          <a:srgbClr val="262626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sz="2400" b="0" i="1" smtClean="0">
                        <a:solidFill>
                          <a:srgbClr val="262626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400" b="0" i="1" smtClean="0">
                        <a:solidFill>
                          <a:srgbClr val="262626"/>
                        </a:solidFill>
                        <a:latin typeface="Cambria Math" panose="02040503050406030204" pitchFamily="18" charset="0"/>
                      </a:rPr>
                      <m:t>!)</m:t>
                    </m:r>
                  </m:oMath>
                </a14:m>
                <a:r>
                  <a:rPr lang="en-US" altLang="zh-CN" sz="2400" b="0" i="0" dirty="0">
                    <a:solidFill>
                      <a:srgbClr val="262626"/>
                    </a:solidFill>
                    <a:effectLst/>
                    <a:latin typeface="-apple-system"/>
                  </a:rPr>
                  <a:t>.</a:t>
                </a:r>
                <a:endParaRPr lang="zh-CN" altLang="en-US" sz="2400" b="0" i="0" dirty="0">
                  <a:solidFill>
                    <a:srgbClr val="262626"/>
                  </a:solidFill>
                  <a:effectLst/>
                  <a:latin typeface="-apple-system"/>
                </a:endParaRP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B5BD1E7-282D-814F-F6A7-5E574001D2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4578" y="2157608"/>
                <a:ext cx="9682843" cy="3359061"/>
              </a:xfrm>
              <a:prstGeom prst="rect">
                <a:avLst/>
              </a:prstGeom>
              <a:blipFill>
                <a:blip r:embed="rId2"/>
                <a:stretch>
                  <a:fillRect l="-1008" r="-441" b="-32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974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2011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期末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4C519C-AC05-ABA9-D49F-F9BB699CA8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733" y="1793915"/>
            <a:ext cx="8420533" cy="19813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A5E257-5EEC-F7D9-66E0-C200414814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721" y="4128167"/>
            <a:ext cx="6934556" cy="57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5787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zdhYTM5YWIzYmY0ZGJlZDhmMGM4ZTVjZDViMGY5YzA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1711</TotalTime>
  <Words>1084</Words>
  <Application>Microsoft Office PowerPoint</Application>
  <PresentationFormat>宽屏</PresentationFormat>
  <Paragraphs>82</Paragraphs>
  <Slides>27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1" baseType="lpstr">
      <vt:lpstr>-apple-system</vt:lpstr>
      <vt:lpstr>FZCuHeiSongS-B-GB</vt:lpstr>
      <vt:lpstr>FZShengShiKaiShuS-EB-GB</vt:lpstr>
      <vt:lpstr>Google Sans</vt:lpstr>
      <vt:lpstr>思源黑体 CN Light</vt:lpstr>
      <vt:lpstr>宋体</vt:lpstr>
      <vt:lpstr>宋体..</vt:lpstr>
      <vt:lpstr>宋体e眠副浡渀.</vt:lpstr>
      <vt:lpstr>Microsoft YaHei</vt:lpstr>
      <vt:lpstr>Arial</vt:lpstr>
      <vt:lpstr>Calibri</vt:lpstr>
      <vt:lpstr>Cambria Math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Sizhe Li</dc:creator>
  <cp:lastModifiedBy>Guo Jeremy</cp:lastModifiedBy>
  <cp:revision>66</cp:revision>
  <dcterms:created xsi:type="dcterms:W3CDTF">2023-03-14T14:40:00Z</dcterms:created>
  <dcterms:modified xsi:type="dcterms:W3CDTF">2023-03-22T11:11:44Z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FE6E0E4C658F48EEBD3AB9E346DCCA4E</vt:lpwstr>
  </property>
  <property fmtid="{D5CDD505-2E9C-101B-9397-08002B2CF9AE}" pid="3" name="KSOProductBuildVer">
    <vt:lpwstr>2052-11.1.0.12970</vt:lpwstr>
  </property>
</Properties>
</file>

<file path=docProps/thumbnail.jpeg>
</file>